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70" r:id="rId4"/>
    <p:sldId id="260" r:id="rId5"/>
    <p:sldId id="267" r:id="rId6"/>
    <p:sldId id="264" r:id="rId7"/>
    <p:sldId id="263" r:id="rId8"/>
    <p:sldId id="268" r:id="rId9"/>
    <p:sldId id="276" r:id="rId10"/>
    <p:sldId id="277" r:id="rId11"/>
    <p:sldId id="27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7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9233C-24D4-4F72-BB81-A04BE8BB41C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AFA0F-7291-484A-A256-C9BA6DA0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00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AFA0F-7291-484A-A256-C9BA6DA0E7F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85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F3361A-37A2-44A8-9B42-6A873C554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D9C4EC5-21AD-49D2-B1F7-4794EB927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B664A52-814E-46C6-96BD-E4473C6D9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87365E0-6266-42C6-B930-BB24EDAF9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1F12E69-46B1-4552-A1B9-29DEB9B8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07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686CE7-75A5-40CE-8568-98FFA4A5F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40E7F42-F9E2-40E4-B7C9-F6ADD9ED6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C899F8A-65F4-418B-83BB-50B857D3F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8AAEFA-F489-480F-9440-C78A9839B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4744458-90EB-47DD-A6AD-96D3BBC98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028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B1BA8A2-45D5-43E8-92D2-104DF9476C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A3529F-D4FE-48DA-97F7-3A17287C9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7D738A2-2522-402C-AA50-506801200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FD3526-67FC-4011-A28B-906E2137C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96CCDB2-CCE5-471A-BEDE-E5545FBF4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670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42825A-FB15-46D1-B815-E09D71E23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0F722BC-99AB-4DE4-9BD9-C56F6BBB8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0F4189C-4F79-4E61-97B2-2C28BAAEC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832E2C8-ED39-4F5D-A304-1C6BCDF26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C7B6EA6-4D16-4E37-A8ED-881A3893B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7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23F36F-0329-4222-9591-0DD1282A9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3DE5968-DA30-4C53-A44A-BD7089D3D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64E4E9D-413D-429E-BFD7-E8573C7CC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8FFECCE-4298-477B-A96B-419F11407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290156-EA30-4F10-9C5A-BF4E5DFCE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961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DBD237-1D40-4481-929C-C7F38B1BB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79DA5F-2F85-4E35-928E-775723E9C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0108938-057E-463F-8FE7-4C7594E11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E01EB1A-7CB0-4E16-80BB-5313C0E59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A9E6BAE-6F18-4BCD-95F6-764E087C9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5849B4A-3206-4865-A9FD-EF67B82F5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477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12CCD5-A8ED-4949-A8DC-BAE54CCFF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950E867-081C-487F-BAB4-39F302313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D146B5A-A32A-472A-8B92-BB5936F9D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E2ADAA7-DD9F-42DE-AED7-49AD34AB7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406827E-8F9A-4591-AF35-12C437D6AF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8ED8AE0-9398-412B-97C1-E11624F8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61AFCB2-EF30-4689-A70E-0B71C87F5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EDAA9B9-E3E1-403D-A3B0-71D920458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31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756413-1DEC-4697-B37E-83CBCB986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E4CACA1-2570-4FAD-8F7F-8D8C98259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7EE61B6-F7C4-40A2-AED9-F9E820B25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FC07C3-45D5-4343-8F0E-9B7A9B350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65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6752812-A2F6-4616-91CA-282BE59CB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B7BBE11-5A79-4867-AAB5-48EB5B8A9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4DCB6C6-F91A-4DE2-AD76-7189401AC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7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ADA138-0F37-4304-B46C-D84D02982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5AE6EED-C0CD-4697-96C8-B82560F65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E5D5359-B657-4C5F-A77B-966F1AD6F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EBE3D1C-3D3A-4D39-B7BE-50F5B1B37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A2A0D84-9F10-4A60-A294-651C9484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F756425-9674-46F2-A90D-C3E1D539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91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3109BC-9048-404E-971D-E357024DB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9D7608F-6149-4209-9907-22EBA3D91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AD63289-8BBD-4F39-8273-A0FF4182E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796BE82-1994-4821-A0EE-7067FB70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17791B7-CDB5-4A13-8A37-BF335B59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7FAE3AB-EC9B-4EE5-B4CC-32881D01E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795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80C393-C54B-44C5-8EDA-F274A6E2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AB5DDAF-10BB-4C4E-9CC5-611A5D8BE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99635DF-1A09-4437-9982-3D94092176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86315-966F-43EA-A744-0A13261859A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D6F8FF-5C31-4916-9E74-471537B52D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AE14FA7-5581-4197-BEA4-6FF05730D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8302-6368-4579-A6B8-74BB0D11C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6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BE7B07-6EC5-4DE3-BC96-E6382D9BB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26644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Девиз Всемирного дня прав потребителей в 2023 году: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«Расширение 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и возможностей потребителей посредством перехода к потреблению экологически чистой энергии и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продукции» 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068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="" xmlns:a16="http://schemas.microsoft.com/office/drawing/2014/main" id="{A1D85288-D352-469E-868B-44F6841F1D42}"/>
              </a:ext>
            </a:extLst>
          </p:cNvPr>
          <p:cNvSpPr/>
          <p:nvPr/>
        </p:nvSpPr>
        <p:spPr>
          <a:xfrm>
            <a:off x="2546054" y="401171"/>
            <a:ext cx="8100017" cy="721179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Рациональный потребитель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выбирает органическую продукцию!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813" y="1436914"/>
            <a:ext cx="8868497" cy="507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566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="" xmlns:a16="http://schemas.microsoft.com/office/drawing/2014/main" id="{A1D85288-D352-469E-868B-44F6841F1D42}"/>
              </a:ext>
            </a:extLst>
          </p:cNvPr>
          <p:cNvSpPr/>
          <p:nvPr/>
        </p:nvSpPr>
        <p:spPr>
          <a:xfrm>
            <a:off x="2398291" y="579301"/>
            <a:ext cx="8100017" cy="721179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Потребитель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обращаться за защитой нарушенных прав!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35" y="1682235"/>
            <a:ext cx="5355966" cy="395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866" y="1798938"/>
            <a:ext cx="3515442" cy="3786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431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Стратегией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экологической безопасности Российской Федерации на период до 2025 года,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утвержденной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Президента РФ от 19 апреля 2017 г. №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176 установлены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Цели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политики в сфере обеспечения экологической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сохранение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восстановление природной среды,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окружающей среды, необходимого для благоприятной жизни человека и устойчивого развития экономики,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ликвидация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накопленного вреда окружающей среде вследствие хозяйственной и иной деятельности в условиях возрастающей экономической активности и глобальных изменений климата.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достижения целей Стратегии является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использование природных ресурсов, повышение уровня утилизации отходов производства и потребления.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EBF016B4-27F8-4F5F-9573-87DBEFCB0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9" y="1783895"/>
            <a:ext cx="847725" cy="96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148C798-DC3A-40E4-BD05-420F68B26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19" y="4105277"/>
            <a:ext cx="847725" cy="89893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52B0E37-5C10-40F5-A097-42C858F4C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335" y="4842287"/>
            <a:ext cx="3414929" cy="185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01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потребление направлено на повышение эффективности использования ресурсов и развитие справедливой торговли при одновременном снижении уровня бедности и предоставлении каждому возможности иметь хорошее качество жизни, доступ к еде, воде, энергии, медицине и многим другим благам.</a:t>
            </a:r>
            <a:endParaRPr lang="ru-RU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EBF016B4-27F8-4F5F-9573-87DBEFCB0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8" y="1083251"/>
            <a:ext cx="847725" cy="96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C:\Users\zpp_11\Desktop\прр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81" y="3429000"/>
            <a:ext cx="619283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308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4FFEAA7-63B2-42D0-A5AB-FE5FC27A6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786" y="3517763"/>
            <a:ext cx="2164268" cy="2932430"/>
          </a:xfrm>
          <a:prstGeom prst="rect">
            <a:avLst/>
          </a:prstGeom>
        </p:spPr>
      </p:pic>
      <p:sp>
        <p:nvSpPr>
          <p:cNvPr id="9" name="Скругленная прямоугольная выноска 10">
            <a:extLst>
              <a:ext uri="{FF2B5EF4-FFF2-40B4-BE49-F238E27FC236}">
                <a16:creationId xmlns="" xmlns:a16="http://schemas.microsoft.com/office/drawing/2014/main" id="{BF4175C4-CFDD-4141-99CD-5F5AC109590B}"/>
              </a:ext>
            </a:extLst>
          </p:cNvPr>
          <p:cNvSpPr/>
          <p:nvPr/>
        </p:nvSpPr>
        <p:spPr>
          <a:xfrm>
            <a:off x="4097603" y="3276600"/>
            <a:ext cx="6408712" cy="1368152"/>
          </a:xfrm>
          <a:prstGeom prst="wedgeRoundRectCallout">
            <a:avLst>
              <a:gd name="adj1" fmla="val -65489"/>
              <a:gd name="adj2" fmla="val -1059"/>
              <a:gd name="adj3" fmla="val 16667"/>
            </a:avLst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РАЦИОНАЛЬНЫЙ</a:t>
            </a:r>
            <a:r>
              <a:rPr lang="ru-RU" b="1" dirty="0"/>
              <a:t> потребитель </a:t>
            </a:r>
            <a:r>
              <a:rPr lang="ru-RU" b="1" dirty="0" smtClean="0"/>
              <a:t> </a:t>
            </a:r>
            <a:r>
              <a:rPr lang="ru-RU" b="1" dirty="0"/>
              <a:t>так управляет своими расходами на приобретение товаров и услуг, чтобы получить максимальное "удовлетворение", </a:t>
            </a:r>
          </a:p>
          <a:p>
            <a:pPr algn="ctr"/>
            <a:r>
              <a:rPr lang="ru-RU" b="1" dirty="0"/>
              <a:t>или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МАКСИМАЛЬНУЮ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ПОЛЕЗНОСТЬ</a:t>
            </a:r>
            <a:r>
              <a:rPr lang="ru-RU" b="1" dirty="0"/>
              <a:t>.</a:t>
            </a: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="" xmlns:a16="http://schemas.microsoft.com/office/drawing/2014/main" id="{630C68A7-EF0E-4937-84A7-8D3F9DAE03B3}"/>
              </a:ext>
            </a:extLst>
          </p:cNvPr>
          <p:cNvSpPr/>
          <p:nvPr/>
        </p:nvSpPr>
        <p:spPr>
          <a:xfrm>
            <a:off x="1647705" y="579301"/>
            <a:ext cx="9506190" cy="2305050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повышение уровня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потребления -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задача, выполнение которой зависит от самого человека-потребителя!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же он, рациональный потребитель?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Рациональный потребитель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потребитель, всегда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максимизирующий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полезность!</a:t>
            </a:r>
          </a:p>
        </p:txBody>
      </p:sp>
    </p:spTree>
    <p:extLst>
      <p:ext uri="{BB962C8B-B14F-4D97-AF65-F5344CB8AC3E}">
        <p14:creationId xmlns:p14="http://schemas.microsoft.com/office/powerpoint/2010/main" val="204760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="" xmlns:a16="http://schemas.microsoft.com/office/drawing/2014/main" id="{A1D85288-D352-469E-868B-44F6841F1D42}"/>
              </a:ext>
            </a:extLst>
          </p:cNvPr>
          <p:cNvSpPr/>
          <p:nvPr/>
        </p:nvSpPr>
        <p:spPr>
          <a:xfrm>
            <a:off x="1859280" y="225425"/>
            <a:ext cx="9723119" cy="1268095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Рациональный потребитель бережно относится к экологии!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B48C72F-4CA4-4909-A936-F0145FC13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531" y="1885140"/>
            <a:ext cx="6805842" cy="453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73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="" xmlns:a16="http://schemas.microsoft.com/office/drawing/2014/main" id="{A1D85288-D352-469E-868B-44F6841F1D42}"/>
              </a:ext>
            </a:extLst>
          </p:cNvPr>
          <p:cNvSpPr/>
          <p:nvPr/>
        </p:nvSpPr>
        <p:spPr>
          <a:xfrm>
            <a:off x="2423181" y="225425"/>
            <a:ext cx="8100017" cy="871855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Рациональный потребитель экономит воду и электроэнергию!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5BB2F17-E502-47D5-BC7E-1D75FCA3F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419" y="1217295"/>
            <a:ext cx="8511540" cy="541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86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="" xmlns:a16="http://schemas.microsoft.com/office/drawing/2014/main" id="{A1D85288-D352-469E-868B-44F6841F1D42}"/>
              </a:ext>
            </a:extLst>
          </p:cNvPr>
          <p:cNvSpPr/>
          <p:nvPr/>
        </p:nvSpPr>
        <p:spPr>
          <a:xfrm>
            <a:off x="2628943" y="579301"/>
            <a:ext cx="8100017" cy="721179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Рациональный потребитель сортирует мусор!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1E9C40B-0EA5-488A-8B27-9A32CA7D7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040" y="1451156"/>
            <a:ext cx="7484540" cy="540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15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="" xmlns:a16="http://schemas.microsoft.com/office/drawing/2014/main" id="{A1D85288-D352-469E-868B-44F6841F1D42}"/>
              </a:ext>
            </a:extLst>
          </p:cNvPr>
          <p:cNvSpPr/>
          <p:nvPr/>
        </p:nvSpPr>
        <p:spPr>
          <a:xfrm>
            <a:off x="2472315" y="401170"/>
            <a:ext cx="8100017" cy="721179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Рациональный потребитель сдает вторсырье на переработку!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D8FAB8D-3C18-43EA-A968-D0E923F04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576" y="1502405"/>
            <a:ext cx="7890756" cy="516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30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FD9B16D-87D8-4A8E-A5F1-3EF669A78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237" y="428625"/>
            <a:ext cx="10139363" cy="48101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4">
            <a:extLst>
              <a:ext uri="{FF2B5EF4-FFF2-40B4-BE49-F238E27FC236}">
                <a16:creationId xmlns="" xmlns:a16="http://schemas.microsoft.com/office/drawing/2014/main" id="{F282F11A-1FC8-4F9D-A840-EA999F469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>
            <a:extLst>
              <a:ext uri="{FF2B5EF4-FFF2-40B4-BE49-F238E27FC236}">
                <a16:creationId xmlns="" xmlns:a16="http://schemas.microsoft.com/office/drawing/2014/main" id="{B2B82F34-6083-415E-867C-ED265253C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="" xmlns:a16="http://schemas.microsoft.com/office/drawing/2014/main" id="{A1D85288-D352-469E-868B-44F6841F1D42}"/>
              </a:ext>
            </a:extLst>
          </p:cNvPr>
          <p:cNvSpPr/>
          <p:nvPr/>
        </p:nvSpPr>
        <p:spPr>
          <a:xfrm>
            <a:off x="2546054" y="401171"/>
            <a:ext cx="8100017" cy="721179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Рациональный потребитель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принципы здорового питания!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2" y="1504661"/>
            <a:ext cx="7620000" cy="468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8328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262</Words>
  <Application>Microsoft Office PowerPoint</Application>
  <PresentationFormat>Произвольный</PresentationFormat>
  <Paragraphs>39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  Девиз Всемирного дня прав потребителей в 2023 году: «Расширение прав и возможностей потребителей посредством перехода к потреблению экологически чистой энергии и продукции»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Расширение прав и возможностей потребителей посредством перехода к потреблению экологически чистой энергии и продукции</dc:title>
  <dc:creator>Ноутбук</dc:creator>
  <cp:lastModifiedBy>Татьяна</cp:lastModifiedBy>
  <cp:revision>26</cp:revision>
  <dcterms:created xsi:type="dcterms:W3CDTF">2023-02-28T17:24:54Z</dcterms:created>
  <dcterms:modified xsi:type="dcterms:W3CDTF">2023-03-02T11:13:26Z</dcterms:modified>
</cp:coreProperties>
</file>